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57" r:id="rId5"/>
    <p:sldId id="259" r:id="rId6"/>
    <p:sldId id="269" r:id="rId7"/>
    <p:sldId id="270" r:id="rId8"/>
    <p:sldId id="271" r:id="rId9"/>
    <p:sldId id="272" r:id="rId10"/>
    <p:sldId id="273" r:id="rId11"/>
    <p:sldId id="275" r:id="rId12"/>
    <p:sldId id="268" r:id="rId13"/>
    <p:sldId id="284" r:id="rId14"/>
    <p:sldId id="285" r:id="rId15"/>
    <p:sldId id="267" r:id="rId16"/>
    <p:sldId id="286" r:id="rId17"/>
    <p:sldId id="280" r:id="rId18"/>
    <p:sldId id="287" r:id="rId19"/>
    <p:sldId id="294" r:id="rId20"/>
    <p:sldId id="288" r:id="rId21"/>
    <p:sldId id="295" r:id="rId22"/>
    <p:sldId id="281" r:id="rId23"/>
    <p:sldId id="266" r:id="rId24"/>
    <p:sldId id="282" r:id="rId25"/>
    <p:sldId id="289" r:id="rId26"/>
    <p:sldId id="296" r:id="rId27"/>
    <p:sldId id="265" r:id="rId28"/>
    <p:sldId id="283" r:id="rId29"/>
    <p:sldId id="290" r:id="rId30"/>
    <p:sldId id="264" r:id="rId31"/>
    <p:sldId id="292" r:id="rId32"/>
    <p:sldId id="278" r:id="rId33"/>
    <p:sldId id="26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7/30/2024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https://www.youtube.com/watch?v=Bfx9R5mL2NY&amp;ab_channel=Biostatsquid</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2319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Elastic net is a linear regression method that combines the lasso and ridge methods</a:t>
            </a:r>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32056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2680189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27</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28</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29</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30</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using GEO yet</a:t>
            </a:r>
          </a:p>
          <a:p>
            <a:pPr marL="171450" indent="-171450">
              <a:buFont typeface="Arial" panose="020B0604020202020204" pitchFamily="34" charset="0"/>
              <a:buChar char="•"/>
            </a:pPr>
            <a:r>
              <a:rPr lang="en-US" dirty="0"/>
              <a:t>TCGA-BLCA has 60k genes total, but after filtering for </a:t>
            </a:r>
            <a:r>
              <a:rPr lang="en-US" dirty="0" err="1"/>
              <a:t>cpm</a:t>
            </a:r>
            <a:r>
              <a:rPr lang="en-US" dirty="0"/>
              <a:t> &gt; 1 there are 14k left.</a:t>
            </a:r>
          </a:p>
          <a:p>
            <a:pPr marL="171450" indent="-171450">
              <a:buFont typeface="Arial" panose="020B0604020202020204" pitchFamily="34" charset="0"/>
              <a:buChar char="•"/>
            </a:pPr>
            <a:r>
              <a:rPr lang="en-US" dirty="0"/>
              <a:t>Original raw data is 60600 rows and 431 columns. </a:t>
            </a:r>
          </a:p>
          <a:p>
            <a:pPr marL="171450" indent="-171450">
              <a:buFont typeface="Arial" panose="020B0604020202020204" pitchFamily="34" charset="0"/>
              <a:buChar char="•"/>
            </a:pPr>
            <a:r>
              <a:rPr lang="en-US" dirty="0" err="1"/>
              <a:t>Additonal</a:t>
            </a:r>
            <a:r>
              <a:rPr lang="en-US" dirty="0"/>
              <a:t> clinical data objects</a:t>
            </a:r>
          </a:p>
        </p:txBody>
      </p:sp>
      <p:sp>
        <p:nvSpPr>
          <p:cNvPr id="4" name="Slide Number Placeholder 3"/>
          <p:cNvSpPr>
            <a:spLocks noGrp="1"/>
          </p:cNvSpPr>
          <p:nvPr>
            <p:ph type="sldNum" sz="quarter" idx="5"/>
          </p:nvPr>
        </p:nvSpPr>
        <p:spPr/>
        <p:txBody>
          <a:bodyPr/>
          <a:lstStyle/>
          <a:p>
            <a:fld id="{5A1C45B0-DDEE-41F9-8268-3D66AF82E457}" type="slidenum">
              <a:rPr lang="en-US" smtClean="0"/>
              <a:t>10</a:t>
            </a:fld>
            <a:endParaRPr lang="en-US"/>
          </a:p>
        </p:txBody>
      </p:sp>
    </p:spTree>
    <p:extLst>
      <p:ext uri="{BB962C8B-B14F-4D97-AF65-F5344CB8AC3E}">
        <p14:creationId xmlns:p14="http://schemas.microsoft.com/office/powerpoint/2010/main" val="225720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Expression levels are displayed as raw gene counts</a:t>
            </a:r>
          </a:p>
        </p:txBody>
      </p:sp>
      <p:sp>
        <p:nvSpPr>
          <p:cNvPr id="4" name="Slide Number Placeholder 3"/>
          <p:cNvSpPr>
            <a:spLocks noGrp="1"/>
          </p:cNvSpPr>
          <p:nvPr>
            <p:ph type="sldNum" sz="quarter" idx="5"/>
          </p:nvPr>
        </p:nvSpPr>
        <p:spPr/>
        <p:txBody>
          <a:bodyPr/>
          <a:lstStyle/>
          <a:p>
            <a:fld id="{5A1C45B0-DDEE-41F9-8268-3D66AF82E457}" type="slidenum">
              <a:rPr lang="en-US" smtClean="0"/>
              <a:t>11</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these tools instead of WGCNA because I am following a TCGA tutorial and I have previous experience with elastic net models</a:t>
            </a:r>
          </a:p>
          <a:p>
            <a:pPr marL="171450" indent="-171450">
              <a:buFont typeface="Arial" panose="020B0604020202020204" pitchFamily="34" charset="0"/>
              <a:buChar char="•"/>
            </a:pPr>
            <a:r>
              <a:rPr lang="en-US" dirty="0"/>
              <a:t>Using an alpha of 0.5 for elastic net. Need to future experiment with alpha = 0 (ridge regression) and alpha = 1 (lasso)</a:t>
            </a:r>
          </a:p>
          <a:p>
            <a:pPr marL="171450" indent="-171450">
              <a:buFont typeface="Arial" panose="020B0604020202020204" pitchFamily="34" charset="0"/>
              <a:buChar char="•"/>
            </a:pPr>
            <a:r>
              <a:rPr lang="en-US" dirty="0"/>
              <a:t>The mean-variance trend plot shows how “the variability of RNA-seq read counts depends on the size of the counts.”</a:t>
            </a:r>
          </a:p>
          <a:p>
            <a:pPr marL="171450" indent="-171450">
              <a:buFont typeface="Arial" panose="020B0604020202020204" pitchFamily="34" charset="0"/>
              <a:buChar char="•"/>
            </a:pPr>
            <a:r>
              <a:rPr lang="en-US" dirty="0"/>
              <a:t>“</a:t>
            </a:r>
            <a:r>
              <a:rPr lang="en-US" b="0" i="0" dirty="0">
                <a:solidFill>
                  <a:srgbClr val="333333"/>
                </a:solidFill>
                <a:effectLst/>
                <a:highlight>
                  <a:srgbClr val="FFFFFF"/>
                </a:highlight>
                <a:latin typeface="Georgia" panose="02040502050405020303" pitchFamily="18" charset="0"/>
              </a:rPr>
              <a:t>variability of RNA-seq counts should be a decreasing function of count size for small to moderate counts but for larger counts should asymptote to a value that depends on biological variability.”</a:t>
            </a:r>
            <a:endParaRPr lang="en-US" dirty="0"/>
          </a:p>
          <a:p>
            <a:pPr marL="171450" indent="-171450">
              <a:buFont typeface="Arial" panose="020B0604020202020204" pitchFamily="34" charset="0"/>
              <a:buChar char="•"/>
            </a:pPr>
            <a:r>
              <a:rPr lang="en-US" dirty="0"/>
              <a:t>This relationship is important because of integer count distribution vs continuous normal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err="1">
                <a:solidFill>
                  <a:srgbClr val="1B3051"/>
                </a:solidFill>
                <a:effectLst/>
                <a:highlight>
                  <a:srgbClr val="FFFFFF"/>
                </a:highlight>
                <a:latin typeface="Europa"/>
              </a:rPr>
              <a:t>voom</a:t>
            </a:r>
            <a:r>
              <a:rPr lang="en-US" b="0" i="1" dirty="0">
                <a:solidFill>
                  <a:srgbClr val="1B3051"/>
                </a:solidFill>
                <a:effectLst/>
                <a:highlight>
                  <a:srgbClr val="FFFFFF"/>
                </a:highlight>
                <a:latin typeface="Europa"/>
              </a:rPr>
              <a:t>: precision weights unlock linear model analysis tools for RNA-seq read counts</a:t>
            </a:r>
            <a:r>
              <a:rPr lang="en-US" b="0" i="0" dirty="0">
                <a:solidFill>
                  <a:srgbClr val="1B3051"/>
                </a:solidFill>
                <a:effectLst/>
                <a:highlight>
                  <a:srgbClr val="FFFFFF"/>
                </a:highlight>
                <a:latin typeface="Europa"/>
              </a:rPr>
              <a:t> https://genomebiology.biomedcentral.com/articles/10.1186/gb-2014-15-2-r29</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Principal Component Analysis</a:t>
            </a:r>
          </a:p>
          <a:p>
            <a:pPr marL="171450" indent="-171450">
              <a:buFont typeface="Arial" panose="020B0604020202020204" pitchFamily="34" charset="0"/>
              <a:buChar char="•"/>
            </a:pPr>
            <a:r>
              <a:rPr lang="en-US" dirty="0"/>
              <a:t>We do not see a perfect geometric separation, but we clearly see the normal cases are grouped together</a:t>
            </a:r>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51050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shows log fold change vs the adjusted p value</a:t>
            </a:r>
          </a:p>
          <a:p>
            <a:pPr marL="171450" indent="-171450">
              <a:buFont typeface="Arial" panose="020B0604020202020204" pitchFamily="34" charset="0"/>
              <a:buChar char="•"/>
            </a:pPr>
            <a:r>
              <a:rPr lang="en-US" dirty="0"/>
              <a:t>Fold change is a measure of biological relevancy</a:t>
            </a:r>
          </a:p>
          <a:p>
            <a:pPr marL="171450" indent="-171450">
              <a:buFont typeface="Arial" panose="020B0604020202020204" pitchFamily="34" charset="0"/>
              <a:buChar char="•"/>
            </a:pPr>
            <a:r>
              <a:rPr lang="en-US" dirty="0"/>
              <a:t>We have filtered out any log fc between -1 and 1 as no regulatory impact</a:t>
            </a:r>
          </a:p>
          <a:p>
            <a:pPr marL="171450" indent="-171450">
              <a:buFont typeface="Arial" panose="020B0604020202020204" pitchFamily="34" charset="0"/>
              <a:buChar char="•"/>
            </a:pPr>
            <a:r>
              <a:rPr lang="en-US" b="1" dirty="0"/>
              <a:t>What does up/down mean in relationship to patient clinical outcome (what impact on cancer?)</a:t>
            </a:r>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359537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7/30/2024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7/30/2024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bioinformaticsworkbook.org/tutorials/wgcna.html#gsc.tab=0" TargetMode="External"/><Relationship Id="rId5" Type="http://schemas.openxmlformats.org/officeDocument/2006/relationships/hyperlink" Target="https://www.costalab.org/wp-content/uploads/2020/11/R_class_D3.html" TargetMode="External"/><Relationship Id="rId4" Type="http://schemas.openxmlformats.org/officeDocument/2006/relationships/hyperlink" Target="https://doi.org/10.1038/s41598-024-53265-z"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4"/>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A0058DF-4475-7A64-0120-5EF56DE43F95}"/>
              </a:ext>
            </a:extLst>
          </p:cNvPr>
          <p:cNvPicPr>
            <a:picLocks noChangeAspect="1"/>
          </p:cNvPicPr>
          <p:nvPr/>
        </p:nvPicPr>
        <p:blipFill>
          <a:blip r:embed="rId4"/>
          <a:stretch>
            <a:fillRect/>
          </a:stretch>
        </p:blipFill>
        <p:spPr>
          <a:xfrm>
            <a:off x="4099875" y="3498450"/>
            <a:ext cx="3505689" cy="17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sp>
        <p:nvSpPr>
          <p:cNvPr id="12" name="Left Brace 11">
            <a:extLst>
              <a:ext uri="{FF2B5EF4-FFF2-40B4-BE49-F238E27FC236}">
                <a16:creationId xmlns:a16="http://schemas.microsoft.com/office/drawing/2014/main" id="{097D52A5-5E4A-362F-106A-04D081B3287A}"/>
              </a:ext>
            </a:extLst>
          </p:cNvPr>
          <p:cNvSpPr/>
          <p:nvPr/>
        </p:nvSpPr>
        <p:spPr>
          <a:xfrm>
            <a:off x="3661770" y="3953209"/>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2778892" y="4379635"/>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250355" y="2236077"/>
            <a:ext cx="288998" cy="23377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5385655" y="2942085"/>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323067" y="4283665"/>
            <a:ext cx="288997" cy="22314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225997" y="5415888"/>
            <a:ext cx="2877769" cy="369332"/>
          </a:xfrm>
          <a:prstGeom prst="rect">
            <a:avLst/>
          </a:prstGeom>
          <a:noFill/>
        </p:spPr>
        <p:txBody>
          <a:bodyPr wrap="square" rtlCol="0">
            <a:spAutoFit/>
          </a:bodyPr>
          <a:lstStyle/>
          <a:p>
            <a:r>
              <a:rPr lang="en-US" dirty="0">
                <a:solidFill>
                  <a:srgbClr val="FF0000"/>
                </a:solidFill>
              </a:rPr>
              <a:t>Raw gene count per case</a:t>
            </a:r>
          </a:p>
        </p:txBody>
      </p:sp>
      <p:pic>
        <p:nvPicPr>
          <p:cNvPr id="20" name="Picture 19">
            <a:extLst>
              <a:ext uri="{FF2B5EF4-FFF2-40B4-BE49-F238E27FC236}">
                <a16:creationId xmlns:a16="http://schemas.microsoft.com/office/drawing/2014/main" id="{E4F9DDCB-9065-FC84-7567-3F6C3ABD08FB}"/>
              </a:ext>
            </a:extLst>
          </p:cNvPr>
          <p:cNvPicPr>
            <a:picLocks noChangeAspect="1"/>
          </p:cNvPicPr>
          <p:nvPr/>
        </p:nvPicPr>
        <p:blipFill>
          <a:blip r:embed="rId5"/>
          <a:stretch>
            <a:fillRect/>
          </a:stretch>
        </p:blipFill>
        <p:spPr>
          <a:xfrm>
            <a:off x="1304668" y="1886815"/>
            <a:ext cx="9373908" cy="943107"/>
          </a:xfrm>
          <a:prstGeom prst="rect">
            <a:avLst/>
          </a:prstGeom>
        </p:spPr>
      </p:pic>
    </p:spTree>
    <p:extLst>
      <p:ext uri="{BB962C8B-B14F-4D97-AF65-F5344CB8AC3E}">
        <p14:creationId xmlns:p14="http://schemas.microsoft.com/office/powerpoint/2010/main" val="1113894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 </a:t>
            </a:r>
            <a:r>
              <a:rPr lang="en-US" i="1" dirty="0" err="1"/>
              <a:t>edgeR</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983701" y="1774652"/>
            <a:ext cx="9645149" cy="3624509"/>
          </a:xfrm>
        </p:spPr>
        <p:txBody>
          <a:bodyPr>
            <a:normAutofit/>
          </a:bodyPr>
          <a:lstStyle/>
          <a:p>
            <a:r>
              <a:rPr lang="en-US" sz="2400" dirty="0"/>
              <a:t>Using R packages </a:t>
            </a:r>
            <a:r>
              <a:rPr lang="en-US" sz="2400" i="1" dirty="0" err="1"/>
              <a:t>edgeR</a:t>
            </a:r>
            <a:r>
              <a:rPr lang="en-US" sz="2400" dirty="0"/>
              <a:t> and </a:t>
            </a:r>
            <a:r>
              <a:rPr lang="en-US" sz="2400" i="1" dirty="0" err="1"/>
              <a:t>limma</a:t>
            </a:r>
            <a:r>
              <a:rPr lang="en-US" sz="2400" dirty="0"/>
              <a:t> to identify differentially expressed genes between cancer and normal tissue</a:t>
            </a:r>
          </a:p>
          <a:p>
            <a:r>
              <a:rPr lang="en-US" sz="2400" dirty="0"/>
              <a:t>For now, using:</a:t>
            </a:r>
          </a:p>
          <a:p>
            <a:pPr lvl="1"/>
            <a:r>
              <a:rPr lang="en-US" sz="2000" i="1" dirty="0"/>
              <a:t>Voom</a:t>
            </a:r>
            <a:r>
              <a:rPr lang="en-US" sz="2000" dirty="0"/>
              <a:t> – prepare data for linear</a:t>
            </a:r>
            <a:br>
              <a:rPr lang="en-US" sz="2000" dirty="0"/>
            </a:br>
            <a:r>
              <a:rPr lang="en-US" sz="2000" dirty="0"/>
              <a:t>modeling (transform to </a:t>
            </a:r>
            <a:r>
              <a:rPr lang="en-US" sz="2000" dirty="0" err="1"/>
              <a:t>logCPM</a:t>
            </a:r>
            <a:r>
              <a:rPr lang="en-US" sz="2000" dirty="0"/>
              <a:t>)</a:t>
            </a:r>
            <a:endParaRPr lang="en-US" sz="2000" i="1" dirty="0"/>
          </a:p>
          <a:p>
            <a:pPr lvl="1"/>
            <a:r>
              <a:rPr lang="en-US" sz="2000" i="1" dirty="0" err="1"/>
              <a:t>lmFit</a:t>
            </a:r>
            <a:r>
              <a:rPr lang="en-US" sz="2000" dirty="0"/>
              <a:t> – fit data to linear model </a:t>
            </a:r>
            <a:endParaRPr lang="en-US" sz="2000" i="1" dirty="0"/>
          </a:p>
          <a:p>
            <a:pPr lvl="1"/>
            <a:r>
              <a:rPr lang="en-US" sz="2000" i="1" dirty="0" err="1"/>
              <a:t>eBayes</a:t>
            </a:r>
            <a:r>
              <a:rPr lang="en-US" sz="2000" dirty="0"/>
              <a:t> – empirical Bayes</a:t>
            </a:r>
            <a:br>
              <a:rPr lang="en-US" sz="2000" dirty="0"/>
            </a:br>
            <a:r>
              <a:rPr lang="en-US" sz="2000" dirty="0"/>
              <a:t>moderation of standard errors</a:t>
            </a:r>
            <a:endParaRPr lang="en-US" sz="2000" i="1" dirty="0"/>
          </a:p>
          <a:p>
            <a:pPr lvl="1"/>
            <a:r>
              <a:rPr lang="en-US" sz="2000" dirty="0"/>
              <a:t>elastic net model (alpha = 0.5)</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7" name="Picture 6">
            <a:extLst>
              <a:ext uri="{FF2B5EF4-FFF2-40B4-BE49-F238E27FC236}">
                <a16:creationId xmlns:a16="http://schemas.microsoft.com/office/drawing/2014/main" id="{D45913DC-5EAF-E408-0F65-1DDEFF426574}"/>
              </a:ext>
            </a:extLst>
          </p:cNvPr>
          <p:cNvPicPr>
            <a:picLocks noChangeAspect="1"/>
          </p:cNvPicPr>
          <p:nvPr/>
        </p:nvPicPr>
        <p:blipFill>
          <a:blip r:embed="rId4"/>
          <a:stretch>
            <a:fillRect/>
          </a:stretch>
        </p:blipFill>
        <p:spPr>
          <a:xfrm>
            <a:off x="5670958" y="2428344"/>
            <a:ext cx="5808069" cy="3364830"/>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04675" y="906723"/>
            <a:ext cx="11026629" cy="825984"/>
          </a:xfrm>
        </p:spPr>
        <p:txBody>
          <a:bodyPr>
            <a:noAutofit/>
          </a:bodyPr>
          <a:lstStyle/>
          <a:p>
            <a:r>
              <a:rPr lang="en-US" sz="3600" dirty="0"/>
              <a:t>Adam’s work - Step 2 – Identify DEGs – PCA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10" name="Picture 9">
            <a:extLst>
              <a:ext uri="{FF2B5EF4-FFF2-40B4-BE49-F238E27FC236}">
                <a16:creationId xmlns:a16="http://schemas.microsoft.com/office/drawing/2014/main" id="{61E05557-1228-8643-CE72-E651DB5ABCEE}"/>
              </a:ext>
            </a:extLst>
          </p:cNvPr>
          <p:cNvPicPr>
            <a:picLocks noChangeAspect="1"/>
          </p:cNvPicPr>
          <p:nvPr/>
        </p:nvPicPr>
        <p:blipFill>
          <a:blip r:embed="rId4"/>
          <a:stretch>
            <a:fillRect/>
          </a:stretch>
        </p:blipFill>
        <p:spPr>
          <a:xfrm>
            <a:off x="2375112" y="1556940"/>
            <a:ext cx="7441775" cy="4039641"/>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sz="3600" dirty="0"/>
              <a:t>Adam’s work - Step 2 – Identify DEGs – Volcano Plot</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8" name="Picture 7">
            <a:extLst>
              <a:ext uri="{FF2B5EF4-FFF2-40B4-BE49-F238E27FC236}">
                <a16:creationId xmlns:a16="http://schemas.microsoft.com/office/drawing/2014/main" id="{BF31B215-25D2-42C7-C925-F3E5DE651F4A}"/>
              </a:ext>
            </a:extLst>
          </p:cNvPr>
          <p:cNvPicPr>
            <a:picLocks noChangeAspect="1"/>
          </p:cNvPicPr>
          <p:nvPr/>
        </p:nvPicPr>
        <p:blipFill>
          <a:blip r:embed="rId4"/>
          <a:stretch>
            <a:fillRect/>
          </a:stretch>
        </p:blipFill>
        <p:spPr>
          <a:xfrm>
            <a:off x="1333849" y="1381372"/>
            <a:ext cx="8500844" cy="4259141"/>
          </a:xfrm>
          <a:prstGeom prst="rect">
            <a:avLst/>
          </a:prstGeom>
        </p:spPr>
      </p:pic>
    </p:spTree>
    <p:extLst>
      <p:ext uri="{BB962C8B-B14F-4D97-AF65-F5344CB8AC3E}">
        <p14:creationId xmlns:p14="http://schemas.microsoft.com/office/powerpoint/2010/main" val="171970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fontScale="90000"/>
          </a:bodyPr>
          <a:lstStyle/>
          <a:p>
            <a:r>
              <a:rPr lang="en-US" dirty="0"/>
              <a:t>Adam’s work - Step 2 – Identify DEGs - Heatmap</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6" name="Picture 5">
            <a:extLst>
              <a:ext uri="{FF2B5EF4-FFF2-40B4-BE49-F238E27FC236}">
                <a16:creationId xmlns:a16="http://schemas.microsoft.com/office/drawing/2014/main" id="{47D585F5-9E77-804E-B80C-297468F2F9D3}"/>
              </a:ext>
            </a:extLst>
          </p:cNvPr>
          <p:cNvPicPr>
            <a:picLocks noChangeAspect="1"/>
          </p:cNvPicPr>
          <p:nvPr/>
        </p:nvPicPr>
        <p:blipFill>
          <a:blip r:embed="rId4"/>
          <a:stretch>
            <a:fillRect/>
          </a:stretch>
        </p:blipFill>
        <p:spPr>
          <a:xfrm>
            <a:off x="2496286" y="1364973"/>
            <a:ext cx="7199426" cy="4366755"/>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dirty="0"/>
              <a:t>Step 2 – Identify DEGs – TCGA Results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sp>
        <p:nvSpPr>
          <p:cNvPr id="3" name="TextBox 2">
            <a:extLst>
              <a:ext uri="{FF2B5EF4-FFF2-40B4-BE49-F238E27FC236}">
                <a16:creationId xmlns:a16="http://schemas.microsoft.com/office/drawing/2014/main" id="{61BD08A9-828C-EA79-00EB-F6E933371B4B}"/>
              </a:ext>
            </a:extLst>
          </p:cNvPr>
          <p:cNvSpPr txBox="1"/>
          <p:nvPr/>
        </p:nvSpPr>
        <p:spPr>
          <a:xfrm>
            <a:off x="687907" y="1495884"/>
            <a:ext cx="5008214" cy="2862322"/>
          </a:xfrm>
          <a:prstGeom prst="rect">
            <a:avLst/>
          </a:prstGeom>
          <a:noFill/>
        </p:spPr>
        <p:txBody>
          <a:bodyPr wrap="square" rtlCol="0">
            <a:spAutoFit/>
          </a:bodyPr>
          <a:lstStyle/>
          <a:p>
            <a:r>
              <a:rPr lang="en-US" u="sng" dirty="0"/>
              <a:t>Original results</a:t>
            </a:r>
            <a:r>
              <a:rPr lang="en-US" dirty="0"/>
              <a:t>:</a:t>
            </a:r>
            <a:br>
              <a:rPr lang="en-US" dirty="0"/>
            </a:br>
            <a:endParaRPr lang="en-US" dirty="0"/>
          </a:p>
          <a:p>
            <a:pPr marL="285750" indent="-285750">
              <a:buFont typeface="Arial" panose="020B0604020202020204" pitchFamily="34" charset="0"/>
              <a:buChar char="•"/>
            </a:pPr>
            <a:r>
              <a:rPr lang="en-US" dirty="0"/>
              <a:t>Using WGCNA, </a:t>
            </a:r>
            <a:r>
              <a:rPr lang="en-US" dirty="0">
                <a:solidFill>
                  <a:srgbClr val="FF0000"/>
                </a:solidFill>
              </a:rPr>
              <a:t>3461</a:t>
            </a:r>
            <a:r>
              <a:rPr lang="en-US" dirty="0"/>
              <a:t> DEGs identified from TCGA, composed of 7 co-expression gene modules</a:t>
            </a:r>
          </a:p>
          <a:p>
            <a:endParaRPr lang="en-US" dirty="0"/>
          </a:p>
          <a:p>
            <a:pPr marL="285750" indent="-285750">
              <a:buFont typeface="Arial" panose="020B0604020202020204" pitchFamily="34" charset="0"/>
              <a:buChar char="•"/>
            </a:pPr>
            <a:r>
              <a:rPr lang="en-US" dirty="0">
                <a:solidFill>
                  <a:srgbClr val="FF0000"/>
                </a:solidFill>
              </a:rPr>
              <a:t>87</a:t>
            </a:r>
            <a:r>
              <a:rPr lang="en-US" dirty="0"/>
              <a:t> significant genes overlapping between modules and DEGs in clinical groups (11 in normal, 76 in tumor)</a:t>
            </a:r>
          </a:p>
          <a:p>
            <a:pPr marL="285750" indent="-28575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7F384277-1C67-9FA5-43C7-F8D6651E7B70}"/>
              </a:ext>
            </a:extLst>
          </p:cNvPr>
          <p:cNvCxnSpPr>
            <a:cxnSpLocks/>
          </p:cNvCxnSpPr>
          <p:nvPr/>
        </p:nvCxnSpPr>
        <p:spPr>
          <a:xfrm>
            <a:off x="5696121" y="1479106"/>
            <a:ext cx="0" cy="28791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807219-B2DB-9F00-27A0-6ED8A9B0F153}"/>
              </a:ext>
            </a:extLst>
          </p:cNvPr>
          <p:cNvSpPr txBox="1"/>
          <p:nvPr/>
        </p:nvSpPr>
        <p:spPr>
          <a:xfrm>
            <a:off x="6171502" y="1495884"/>
            <a:ext cx="5008214" cy="3139321"/>
          </a:xfrm>
          <a:prstGeom prst="rect">
            <a:avLst/>
          </a:prstGeom>
          <a:noFill/>
        </p:spPr>
        <p:txBody>
          <a:bodyPr wrap="square" rtlCol="0">
            <a:spAutoFit/>
          </a:bodyPr>
          <a:lstStyle/>
          <a:p>
            <a:r>
              <a:rPr lang="en-US" u="sng" dirty="0"/>
              <a:t>Adam’s results</a:t>
            </a:r>
            <a:r>
              <a:rPr lang="en-US" dirty="0"/>
              <a:t>:</a:t>
            </a:r>
            <a:br>
              <a:rPr lang="en-US" dirty="0"/>
            </a:br>
            <a:endParaRPr lang="en-US" dirty="0"/>
          </a:p>
          <a:p>
            <a:pPr marL="285750" indent="-285750">
              <a:buFont typeface="Arial" panose="020B0604020202020204" pitchFamily="34" charset="0"/>
              <a:buChar char="•"/>
            </a:pPr>
            <a:r>
              <a:rPr lang="en-US" dirty="0"/>
              <a:t>Initially identified </a:t>
            </a:r>
            <a:r>
              <a:rPr lang="en-US" dirty="0">
                <a:solidFill>
                  <a:srgbClr val="FF0000"/>
                </a:solidFill>
              </a:rPr>
              <a:t>28,087</a:t>
            </a:r>
            <a:r>
              <a:rPr lang="en-US" dirty="0"/>
              <a:t> genes as potential DEGs after filtering by minimum gene 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Scatter plot of Principal Component Analysis shows geometric grouping of normal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Elastic net model training results in identification of </a:t>
            </a:r>
            <a:r>
              <a:rPr lang="en-US" dirty="0">
                <a:solidFill>
                  <a:srgbClr val="FF0000"/>
                </a:solidFill>
              </a:rPr>
              <a:t>83</a:t>
            </a:r>
            <a:r>
              <a:rPr lang="en-US" dirty="0"/>
              <a:t> significant genes </a:t>
            </a:r>
          </a:p>
          <a:p>
            <a:pPr marL="285750" indent="-285750">
              <a:buFont typeface="Arial" panose="020B0604020202020204" pitchFamily="34" charset="0"/>
              <a:buChar char="•"/>
            </a:pPr>
            <a:endParaRPr lang="en-US" dirty="0"/>
          </a:p>
        </p:txBody>
      </p:sp>
      <p:cxnSp>
        <p:nvCxnSpPr>
          <p:cNvPr id="10" name="Straight Connector 9">
            <a:extLst>
              <a:ext uri="{FF2B5EF4-FFF2-40B4-BE49-F238E27FC236}">
                <a16:creationId xmlns:a16="http://schemas.microsoft.com/office/drawing/2014/main" id="{82987868-FB74-EBDE-4FDE-9C0454A5C6DE}"/>
              </a:ext>
            </a:extLst>
          </p:cNvPr>
          <p:cNvCxnSpPr/>
          <p:nvPr/>
        </p:nvCxnSpPr>
        <p:spPr>
          <a:xfrm>
            <a:off x="947956" y="4521666"/>
            <a:ext cx="1023176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E58A51C-445D-F17D-F84D-8891A94BF545}"/>
              </a:ext>
            </a:extLst>
          </p:cNvPr>
          <p:cNvSpPr txBox="1"/>
          <p:nvPr/>
        </p:nvSpPr>
        <p:spPr>
          <a:xfrm>
            <a:off x="1751895" y="4781888"/>
            <a:ext cx="8623882" cy="646331"/>
          </a:xfrm>
          <a:prstGeom prst="rect">
            <a:avLst/>
          </a:prstGeom>
          <a:noFill/>
        </p:spPr>
        <p:txBody>
          <a:bodyPr wrap="square" rtlCol="0">
            <a:spAutoFit/>
          </a:bodyPr>
          <a:lstStyle/>
          <a:p>
            <a:r>
              <a:rPr lang="en-US" dirty="0"/>
              <a:t>Overlapping significant genes from both results include </a:t>
            </a:r>
            <a:r>
              <a:rPr lang="en-US" i="1" dirty="0"/>
              <a:t>PI16, CLEC3B, MYOC</a:t>
            </a:r>
            <a:r>
              <a:rPr lang="en-US" dirty="0"/>
              <a:t> (down regulators) and </a:t>
            </a:r>
            <a:r>
              <a:rPr lang="en-US" i="1" dirty="0"/>
              <a:t>UHRF1</a:t>
            </a:r>
            <a:r>
              <a:rPr lang="en-US" dirty="0"/>
              <a:t> (up regulators) </a:t>
            </a:r>
          </a:p>
        </p:txBody>
      </p:sp>
    </p:spTree>
    <p:extLst>
      <p:ext uri="{BB962C8B-B14F-4D97-AF65-F5344CB8AC3E}">
        <p14:creationId xmlns:p14="http://schemas.microsoft.com/office/powerpoint/2010/main" val="265579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588311" y="1870201"/>
            <a:ext cx="10203426" cy="3624509"/>
          </a:xfrm>
        </p:spPr>
        <p:txBody>
          <a:bodyPr>
            <a:normAutofit/>
          </a:bodyPr>
          <a:lstStyle/>
          <a:p>
            <a:pPr lvl="1"/>
            <a:r>
              <a:rPr lang="en-US" dirty="0"/>
              <a:t>83 DEGs initially identified…after filtering by </a:t>
            </a:r>
            <a:r>
              <a:rPr lang="en-US" i="1" dirty="0" err="1"/>
              <a:t>logFC</a:t>
            </a:r>
            <a:r>
              <a:rPr lang="en-US" i="1" dirty="0"/>
              <a:t> &gt; |1| </a:t>
            </a:r>
            <a:r>
              <a:rPr lang="en-US" dirty="0"/>
              <a:t>only 12 remain</a:t>
            </a:r>
          </a:p>
          <a:p>
            <a:pPr lvl="1"/>
            <a:endParaRPr lang="en-US" dirty="0"/>
          </a:p>
          <a:p>
            <a:pPr lvl="2"/>
            <a:r>
              <a:rPr lang="en-US" dirty="0"/>
              <a:t>Six up regulators - ESM1, OTX1, KIF18B, UBE2C, TROAP, NEK2</a:t>
            </a:r>
          </a:p>
          <a:p>
            <a:pPr lvl="3"/>
            <a:r>
              <a:rPr lang="en-US" dirty="0"/>
              <a:t>These are associated with endothelial cells, transcription factors, and cellular mechanisms for targeting abnormal proteins</a:t>
            </a:r>
          </a:p>
          <a:p>
            <a:pPr lvl="3"/>
            <a:r>
              <a:rPr lang="en-US" dirty="0"/>
              <a:t>GO Ontology does not give any results with significance </a:t>
            </a:r>
            <a:r>
              <a:rPr lang="en-US" dirty="0" err="1"/>
              <a:t>p</a:t>
            </a:r>
            <a:r>
              <a:rPr lang="en-US" baseline="-25000" dirty="0" err="1"/>
              <a:t>adjusted</a:t>
            </a:r>
            <a:r>
              <a:rPr lang="en-US" dirty="0"/>
              <a:t> &lt; 0.5</a:t>
            </a:r>
          </a:p>
          <a:p>
            <a:pPr lvl="2"/>
            <a:endParaRPr lang="en-US" dirty="0"/>
          </a:p>
          <a:p>
            <a:pPr lvl="2"/>
            <a:r>
              <a:rPr lang="en-US" dirty="0"/>
              <a:t>Six down regulators - MBD5, PPP3CB, CALCOCO1, MOAP1, CA5B, RAP1A</a:t>
            </a:r>
          </a:p>
          <a:p>
            <a:pPr lvl="3"/>
            <a:r>
              <a:rPr lang="en-US" dirty="0"/>
              <a:t>These are associated with calcium binding and cellular apoptosis</a:t>
            </a:r>
          </a:p>
          <a:p>
            <a:pPr lvl="3"/>
            <a:r>
              <a:rPr lang="en-US" dirty="0"/>
              <a:t>GO Ontology gives several results around </a:t>
            </a:r>
            <a:r>
              <a:rPr lang="en-US" dirty="0" err="1"/>
              <a:t>p</a:t>
            </a:r>
            <a:r>
              <a:rPr lang="en-US" baseline="-25000" dirty="0" err="1"/>
              <a:t>adjusted</a:t>
            </a:r>
            <a:r>
              <a:rPr lang="en-US" dirty="0"/>
              <a:t> of 0.5, but they are rather generic entries related to cellular activities</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747702" y="1501086"/>
            <a:ext cx="10203426" cy="931722"/>
          </a:xfrm>
        </p:spPr>
        <p:txBody>
          <a:bodyPr>
            <a:normAutofit/>
          </a:bodyPr>
          <a:lstStyle/>
          <a:p>
            <a:pPr lvl="2"/>
            <a:endParaRPr lang="en-US" dirty="0"/>
          </a:p>
          <a:p>
            <a:pPr lvl="2"/>
            <a:r>
              <a:rPr lang="en-US" dirty="0"/>
              <a:t>Down regulator GO Ontology results</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pic>
        <p:nvPicPr>
          <p:cNvPr id="6" name="Picture 5">
            <a:extLst>
              <a:ext uri="{FF2B5EF4-FFF2-40B4-BE49-F238E27FC236}">
                <a16:creationId xmlns:a16="http://schemas.microsoft.com/office/drawing/2014/main" id="{94BECE83-9EE2-E1EA-FAD8-E90E3760A2EF}"/>
              </a:ext>
            </a:extLst>
          </p:cNvPr>
          <p:cNvPicPr>
            <a:picLocks noChangeAspect="1"/>
          </p:cNvPicPr>
          <p:nvPr/>
        </p:nvPicPr>
        <p:blipFill>
          <a:blip r:embed="rId4"/>
          <a:stretch>
            <a:fillRect/>
          </a:stretch>
        </p:blipFill>
        <p:spPr>
          <a:xfrm>
            <a:off x="3299021" y="2497798"/>
            <a:ext cx="4838949" cy="3187864"/>
          </a:xfrm>
          <a:prstGeom prst="rect">
            <a:avLst/>
          </a:prstGeom>
        </p:spPr>
      </p:pic>
    </p:spTree>
    <p:extLst>
      <p:ext uri="{BB962C8B-B14F-4D97-AF65-F5344CB8AC3E}">
        <p14:creationId xmlns:p14="http://schemas.microsoft.com/office/powerpoint/2010/main" val="383259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22377" y="882459"/>
            <a:ext cx="10749793" cy="825984"/>
          </a:xfrm>
        </p:spPr>
        <p:txBody>
          <a:bodyPr>
            <a:noAutofit/>
          </a:bodyPr>
          <a:lstStyle/>
          <a:p>
            <a:r>
              <a:rPr lang="en-US" sz="3000" b="1"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a:xfrm>
            <a:off x="838199" y="1825625"/>
            <a:ext cx="10889609" cy="4351338"/>
          </a:xfrm>
        </p:spPr>
        <p:txBody>
          <a:bodyPr/>
          <a:lstStyle/>
          <a:p>
            <a:r>
              <a:rPr lang="en-US" dirty="0"/>
              <a:t>Need to continue and improve implementing WGCNA…</a:t>
            </a:r>
          </a:p>
          <a:p>
            <a:endParaRPr lang="en-US" dirty="0"/>
          </a:p>
          <a:p>
            <a:r>
              <a:rPr lang="en-US" dirty="0"/>
              <a:t>Completed - Identify gene modules (groups of co-expressed genes)</a:t>
            </a:r>
          </a:p>
          <a:p>
            <a:endParaRPr lang="en-US" dirty="0"/>
          </a:p>
          <a:p>
            <a:r>
              <a:rPr lang="en-US" dirty="0">
                <a:solidFill>
                  <a:srgbClr val="FF0000"/>
                </a:solidFill>
              </a:rPr>
              <a:t>TBD</a:t>
            </a:r>
            <a:r>
              <a:rPr lang="en-US" dirty="0"/>
              <a:t> - Reduce gene modules to only most significant genes</a:t>
            </a:r>
          </a:p>
          <a:p>
            <a:endParaRPr lang="en-US" dirty="0"/>
          </a:p>
          <a:p>
            <a:r>
              <a:rPr lang="en-US" dirty="0">
                <a:solidFill>
                  <a:srgbClr val="FF0000"/>
                </a:solidFill>
              </a:rPr>
              <a:t>TBD</a:t>
            </a:r>
            <a:r>
              <a:rPr lang="en-US" dirty="0"/>
              <a:t> - Identify hub genes that cross modules</a:t>
            </a:r>
          </a:p>
        </p:txBody>
      </p:sp>
    </p:spTree>
    <p:extLst>
      <p:ext uri="{BB962C8B-B14F-4D97-AF65-F5344CB8AC3E}">
        <p14:creationId xmlns:p14="http://schemas.microsoft.com/office/powerpoint/2010/main" val="427011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746620" y="1711354"/>
            <a:ext cx="10075178" cy="3674299"/>
          </a:xfrm>
        </p:spPr>
        <p:txBody>
          <a:bodyPr>
            <a:normAutofit/>
          </a:bodyPr>
          <a:lstStyle/>
          <a:p>
            <a:r>
              <a:rPr lang="en-US" dirty="0">
                <a:solidFill>
                  <a:srgbClr val="FF0000"/>
                </a:solidFill>
              </a:rPr>
              <a:t>TBD </a:t>
            </a:r>
            <a:r>
              <a:rPr lang="en-US" dirty="0"/>
              <a:t>- Make use of the R </a:t>
            </a:r>
            <a:r>
              <a:rPr lang="en-US" i="1" dirty="0"/>
              <a:t>survivor</a:t>
            </a:r>
            <a:r>
              <a:rPr lang="en-US" dirty="0"/>
              <a:t> package to…</a:t>
            </a:r>
          </a:p>
          <a:p>
            <a:pPr lvl="1"/>
            <a:endParaRPr lang="en-US" dirty="0"/>
          </a:p>
          <a:p>
            <a:pPr lvl="2"/>
            <a:r>
              <a:rPr lang="en-US" dirty="0"/>
              <a:t>Identify hub genes and other DEGs associated with prognosis</a:t>
            </a:r>
          </a:p>
          <a:p>
            <a:pPr lvl="2"/>
            <a:endParaRPr lang="en-US" dirty="0"/>
          </a:p>
          <a:p>
            <a:pPr lvl="2"/>
            <a:r>
              <a:rPr lang="en-US" dirty="0"/>
              <a:t>Consider impact of patient age, age at diagnosis, age of death, tumor stage at diagnosis, treatment, and other relevant factors included with the TCGA bladder cancer data</a:t>
            </a:r>
          </a:p>
          <a:p>
            <a:pPr lvl="2"/>
            <a:endParaRPr lang="en-US" dirty="0"/>
          </a:p>
          <a:p>
            <a:pPr lvl="2"/>
            <a:r>
              <a:rPr lang="en-US" dirty="0"/>
              <a:t>Consider association with tumor stage and gene expression levels. How does the gene expression change over time?</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411060" y="1420010"/>
            <a:ext cx="11061109" cy="4140176"/>
          </a:xfrm>
        </p:spPr>
        <p:txBody>
          <a:bodyPr>
            <a:normAutofit lnSpcReduction="10000"/>
          </a:bodyPr>
          <a:lstStyle/>
          <a:p>
            <a:r>
              <a:rPr lang="en-US" dirty="0"/>
              <a:t>Finish implementing Steps 4 (hub gene networks) and 5 (prognosis)</a:t>
            </a:r>
          </a:p>
          <a:p>
            <a:r>
              <a:rPr lang="en-US" dirty="0"/>
              <a:t>Evaluate model testing results (confusion matrix)</a:t>
            </a:r>
          </a:p>
          <a:p>
            <a:r>
              <a:rPr lang="en-US" dirty="0"/>
              <a:t>Finish implementation of WGCNA…reduce number of gene modules</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Get better GO results that closer match original paper</a:t>
            </a:r>
          </a:p>
          <a:p>
            <a:r>
              <a:rPr lang="en-US" dirty="0"/>
              <a:t>Incorporate multi threading into GO step</a:t>
            </a:r>
          </a:p>
          <a:p>
            <a:r>
              <a:rPr lang="en-US" dirty="0"/>
              <a:t>Incorporate AI tools</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29</a:t>
            </a:fld>
            <a:endParaRPr lang="en-US"/>
          </a:p>
        </p:txBody>
      </p:sp>
    </p:spTree>
    <p:extLst>
      <p:ext uri="{BB962C8B-B14F-4D97-AF65-F5344CB8AC3E}">
        <p14:creationId xmlns:p14="http://schemas.microsoft.com/office/powerpoint/2010/main" val="125278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79" y="1256906"/>
            <a:ext cx="11120353" cy="4344187"/>
          </a:xfrm>
        </p:spPr>
        <p:txBody>
          <a:bodyPr vert="horz" lIns="91440" tIns="45720" rIns="91440" bIns="45720" rtlCol="0" anchor="t">
            <a:normAutofit fontScale="92500" lnSpcReduction="10000"/>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a:t>
            </a:r>
            <a:r>
              <a:rPr lang="en-US" dirty="0">
                <a:solidFill>
                  <a:srgbClr val="222222"/>
                </a:solidFill>
                <a:latin typeface="+mj-lt"/>
                <a:hlinkClick r:id="rId4"/>
              </a:rPr>
              <a:t>https://doi.org/10.1038/s41598-024-53265-z</a:t>
            </a:r>
            <a:endParaRPr lang="en-US" dirty="0">
              <a:solidFill>
                <a:srgbClr val="222222"/>
              </a:solidFill>
              <a:latin typeface="+mj-lt"/>
            </a:endParaRPr>
          </a:p>
          <a:p>
            <a:pPr marL="514350" indent="-514350">
              <a:lnSpc>
                <a:spcPct val="120000"/>
              </a:lnSpc>
              <a:buFont typeface="Aptos Display" panose="02110004020202020204"/>
              <a:buAutoNum type="arabicPeriod"/>
            </a:pPr>
            <a:r>
              <a:rPr lang="en-US" dirty="0">
                <a:solidFill>
                  <a:srgbClr val="222222"/>
                </a:solidFill>
                <a:latin typeface="+mj-lt"/>
              </a:rPr>
              <a:t>Manolov &amp; </a:t>
            </a:r>
            <a:r>
              <a:rPr lang="en-US" dirty="0" err="1">
                <a:solidFill>
                  <a:srgbClr val="222222"/>
                </a:solidFill>
                <a:latin typeface="+mj-lt"/>
              </a:rPr>
              <a:t>Maei</a:t>
            </a:r>
            <a:r>
              <a:rPr lang="en-US" dirty="0">
                <a:solidFill>
                  <a:srgbClr val="222222"/>
                </a:solidFill>
                <a:latin typeface="+mj-lt"/>
              </a:rPr>
              <a:t>. Analysis of Cancer Genome in R. </a:t>
            </a:r>
            <a:r>
              <a:rPr lang="en-US" dirty="0">
                <a:solidFill>
                  <a:srgbClr val="222222"/>
                </a:solidFill>
                <a:latin typeface="+mj-lt"/>
                <a:hlinkClick r:id="rId5"/>
              </a:rPr>
              <a:t>https://www.costalab.org/wp-content/uploads/2020/11/R_class_D3.html</a:t>
            </a:r>
            <a:r>
              <a:rPr lang="en-US" dirty="0">
                <a:solidFill>
                  <a:srgbClr val="222222"/>
                </a:solidFill>
                <a:latin typeface="+mj-lt"/>
              </a:rPr>
              <a:t>. </a:t>
            </a:r>
          </a:p>
          <a:p>
            <a:pPr marL="514350" indent="-514350">
              <a:lnSpc>
                <a:spcPct val="120000"/>
              </a:lnSpc>
              <a:buFont typeface="Aptos Display" panose="02110004020202020204"/>
              <a:buAutoNum type="arabicPeriod"/>
            </a:pPr>
            <a:r>
              <a:rPr lang="en-US" dirty="0">
                <a:solidFill>
                  <a:srgbClr val="222222"/>
                </a:solidFill>
                <a:latin typeface="+mj-lt"/>
              </a:rPr>
              <a:t>Chang, Jennifer. Network analysis with WGCNA. </a:t>
            </a:r>
            <a:r>
              <a:rPr lang="en-US" i="1" dirty="0">
                <a:solidFill>
                  <a:srgbClr val="222222"/>
                </a:solidFill>
                <a:latin typeface="+mj-lt"/>
              </a:rPr>
              <a:t>WGCNA Gene Correlation Network Analysis</a:t>
            </a:r>
            <a:r>
              <a:rPr lang="en-US" dirty="0">
                <a:solidFill>
                  <a:srgbClr val="222222"/>
                </a:solidFill>
                <a:latin typeface="+mj-lt"/>
              </a:rPr>
              <a:t>. </a:t>
            </a:r>
            <a:r>
              <a:rPr lang="en-US" dirty="0">
                <a:solidFill>
                  <a:srgbClr val="222222"/>
                </a:solidFill>
                <a:latin typeface="+mj-lt"/>
                <a:hlinkClick r:id="rId6"/>
              </a:rPr>
              <a:t>https://bioinformaticsworkbook.org/tutorials/wgcna.html#gsc.tab=0</a:t>
            </a:r>
            <a:r>
              <a:rPr lang="en-US" dirty="0">
                <a:solidFill>
                  <a:srgbClr val="222222"/>
                </a:solidFill>
                <a:latin typeface="+mj-lt"/>
              </a:rPr>
              <a:t> </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30</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92630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spTree>
    <p:extLst>
      <p:ext uri="{BB962C8B-B14F-4D97-AF65-F5344CB8AC3E}">
        <p14:creationId xmlns:p14="http://schemas.microsoft.com/office/powerpoint/2010/main" val="3286150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77080F-7D68-416E-BF30-F45945C1E552}">
  <ds:schemaRefs>
    <ds:schemaRef ds:uri="http://purl.org/dc/dcmitype/"/>
    <ds:schemaRef ds:uri="http://schemas.microsoft.com/office/2006/documentManagement/types"/>
    <ds:schemaRef ds:uri="http://purl.org/dc/elements/1.1/"/>
    <ds:schemaRef ds:uri="36e27c95-be0b-4fb5-bf31-1be0f1d8753f"/>
    <ds:schemaRef ds:uri="http://www.w3.org/XML/1998/namespace"/>
    <ds:schemaRef ds:uri="67bf257b-1f23-47aa-82aa-0c2d293548ed"/>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12071</TotalTime>
  <Words>2299</Words>
  <Application>Microsoft Office PowerPoint</Application>
  <PresentationFormat>Widescreen</PresentationFormat>
  <Paragraphs>259</Paragraphs>
  <Slides>30</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Europa</vt:lpstr>
      <vt:lpstr>Georgia</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 – PCA</vt:lpstr>
      <vt:lpstr>Adam’s work - Step 2 – Identify DEGs – Volcano Plot</vt:lpstr>
      <vt:lpstr>Adam’s work - Step 2 – Identify DEGs - Heatmap</vt:lpstr>
      <vt:lpstr>Step 2 – Identify DEGs – TCGA Results</vt:lpstr>
      <vt:lpstr>Step 3 – Identify DEGs with biological relevance</vt:lpstr>
      <vt:lpstr>Step 3 – Identify DEGs with biological relevance</vt:lpstr>
      <vt:lpstr>Step 3 – Identify DEGs with biological relevance</vt:lpstr>
      <vt:lpstr>Adam’s work - 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Additional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389</cp:revision>
  <dcterms:created xsi:type="dcterms:W3CDTF">2024-02-27T22:16:52Z</dcterms:created>
  <dcterms:modified xsi:type="dcterms:W3CDTF">2024-07-30T21:30:21Z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